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6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#Samples per Instrument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B7-4B04-9081-FB42148A90B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B7-4B04-9081-FB42148A90B9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B7-4B04-9081-FB42148A90B9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B7-4B04-9081-FB42148A90B9}"/>
              </c:ext>
            </c:extLst>
          </c:dPt>
          <c:cat>
            <c:strRef>
              <c:f>גיליון1!$A$2:$A$5</c:f>
              <c:strCache>
                <c:ptCount val="4"/>
                <c:pt idx="0">
                  <c:v>Guitar</c:v>
                </c:pt>
                <c:pt idx="1">
                  <c:v>Accordion</c:v>
                </c:pt>
                <c:pt idx="2">
                  <c:v>Violin</c:v>
                </c:pt>
                <c:pt idx="3">
                  <c:v>Piano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2000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0B7-4B04-9081-FB42148A90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485337020105052"/>
          <c:y val="0.16177775622094318"/>
          <c:w val="0.4392151476151942"/>
          <c:h val="0.710035425064850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#Samples per Instrument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4DD-4CC2-B3BD-BC4FDCF3F6D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DD-4CC2-B3BD-BC4FDCF3F6DE}"/>
              </c:ext>
            </c:extLst>
          </c:dPt>
          <c:cat>
            <c:strRef>
              <c:f>גיליון1!$A$2:$A$3</c:f>
              <c:strCache>
                <c:ptCount val="2"/>
                <c:pt idx="0">
                  <c:v>Guitar</c:v>
                </c:pt>
                <c:pt idx="1">
                  <c:v>Piano/Keyboard</c:v>
                </c:pt>
              </c:strCache>
            </c:strRef>
          </c:cat>
          <c:val>
            <c:numRef>
              <c:f>גיליון1!$B$2:$B$3</c:f>
              <c:numCache>
                <c:formatCode>General</c:formatCode>
                <c:ptCount val="2"/>
                <c:pt idx="0">
                  <c:v>600</c:v>
                </c:pt>
                <c:pt idx="1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DD-4CC2-B3BD-BC4FDCF3F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9143205282592445"/>
          <c:y val="0.2757530341239855"/>
          <c:w val="0.50856794717407561"/>
          <c:h val="0.42485646740965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9" Type="http://schemas.openxmlformats.org/officeDocument/2006/relationships/image" Target="../media/image17.png"/><Relationship Id="rId21" Type="http://schemas.microsoft.com/office/2007/relationships/media" Target="../media/media11.wav"/><Relationship Id="rId34" Type="http://schemas.openxmlformats.org/officeDocument/2006/relationships/image" Target="../media/image12.png"/><Relationship Id="rId42" Type="http://schemas.openxmlformats.org/officeDocument/2006/relationships/image" Target="../media/image20.png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9" Type="http://schemas.microsoft.com/office/2007/relationships/media" Target="../media/media15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hyperlink" Target="https://people.montefiore.uliege.be/josmalskyj/index.php" TargetMode="External"/><Relationship Id="rId37" Type="http://schemas.openxmlformats.org/officeDocument/2006/relationships/image" Target="../media/image15.png"/><Relationship Id="rId40" Type="http://schemas.openxmlformats.org/officeDocument/2006/relationships/image" Target="../media/image18.png"/><Relationship Id="rId45" Type="http://schemas.openxmlformats.org/officeDocument/2006/relationships/image" Target="../media/image23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36" Type="http://schemas.openxmlformats.org/officeDocument/2006/relationships/image" Target="../media/image14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22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35" Type="http://schemas.openxmlformats.org/officeDocument/2006/relationships/image" Target="../media/image13.png"/><Relationship Id="rId43" Type="http://schemas.openxmlformats.org/officeDocument/2006/relationships/image" Target="../media/image21.png"/><Relationship Id="rId8" Type="http://schemas.openxmlformats.org/officeDocument/2006/relationships/audio" Target="../media/media4.wav"/><Relationship Id="rId3" Type="http://schemas.microsoft.com/office/2007/relationships/media" Target="../media/media2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openxmlformats.org/officeDocument/2006/relationships/image" Target="../media/image11.png"/><Relationship Id="rId38" Type="http://schemas.openxmlformats.org/officeDocument/2006/relationships/image" Target="../media/image16.png"/><Relationship Id="rId46" Type="http://schemas.openxmlformats.org/officeDocument/2006/relationships/image" Target="../media/image24.png"/><Relationship Id="rId20" Type="http://schemas.openxmlformats.org/officeDocument/2006/relationships/audio" Target="../media/media10.wav"/><Relationship Id="rId4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246609-0074-546A-7B94-770367A8A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1454964"/>
            <a:ext cx="3339281" cy="3308840"/>
          </a:xfrm>
        </p:spPr>
        <p:txBody>
          <a:bodyPr>
            <a:normAutofit/>
          </a:bodyPr>
          <a:lstStyle/>
          <a:p>
            <a:r>
              <a:rPr lang="en-US" sz="6000" dirty="0"/>
              <a:t>Chord Classifier	</a:t>
            </a:r>
            <a:endParaRPr lang="en-IL" sz="60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359BFBF-0AC2-6865-5321-F733E9913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1" y="4763803"/>
            <a:ext cx="3339281" cy="1464378"/>
          </a:xfrm>
        </p:spPr>
        <p:txBody>
          <a:bodyPr>
            <a:normAutofit/>
          </a:bodyPr>
          <a:lstStyle/>
          <a:p>
            <a:r>
              <a:rPr lang="en-US" sz="1800"/>
              <a:t>Daniel gilkarov 325010288</a:t>
            </a:r>
            <a:endParaRPr lang="en-IL" sz="180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Musical Instrument Chord Classification (Audio) | Kaggle">
            <a:extLst>
              <a:ext uri="{FF2B5EF4-FFF2-40B4-BE49-F238E27FC236}">
                <a16:creationId xmlns:a16="http://schemas.microsoft.com/office/drawing/2014/main" id="{1D1D1C1B-09FF-0441-5CB8-2D0E16A22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252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2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E42792-4347-7354-41DE-325AD406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CC29A5F-BCC8-40DE-0A53-6763D5FC8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190692" cy="4195481"/>
          </a:xfrm>
        </p:spPr>
        <p:txBody>
          <a:bodyPr/>
          <a:lstStyle/>
          <a:p>
            <a:r>
              <a:rPr lang="en-US" dirty="0"/>
              <a:t>Chord Classification is the task of labeling an input audio recording with a certain chord label</a:t>
            </a:r>
          </a:p>
          <a:p>
            <a:r>
              <a:rPr lang="en-US" dirty="0"/>
              <a:t>Automatic Chord Recognition is a close relative to Chord classification where an audio is segmented into 1 or more chords</a:t>
            </a:r>
          </a:p>
          <a:p>
            <a:r>
              <a:rPr lang="en-US" dirty="0"/>
              <a:t>Chord classification is useful for:</a:t>
            </a:r>
          </a:p>
          <a:p>
            <a:pPr lvl="1"/>
            <a:r>
              <a:rPr lang="en-US" dirty="0"/>
              <a:t>Music Teaching apps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Musical Analysis</a:t>
            </a:r>
            <a:endParaRPr lang="en-I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5BB1F4-0DD8-4FCE-28D0-F86BFABA4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04" y="3241133"/>
            <a:ext cx="4398643" cy="7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B503978-0D6C-CA1B-1BC2-722B2B07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05" y="2190660"/>
            <a:ext cx="750770" cy="1022601"/>
          </a:xfrm>
          <a:prstGeom prst="rect">
            <a:avLst/>
          </a:prstGeom>
        </p:spPr>
      </p:pic>
      <p:pic>
        <p:nvPicPr>
          <p:cNvPr id="2052" name="Picture 4" descr="Yousician | Learn Guitar, Piano, Ukulele With The Songs you Love">
            <a:extLst>
              <a:ext uri="{FF2B5EF4-FFF2-40B4-BE49-F238E27FC236}">
                <a16:creationId xmlns:a16="http://schemas.microsoft.com/office/drawing/2014/main" id="{434C6A6D-9C5C-5706-C9DA-4A5388CB1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880" y="4891247"/>
            <a:ext cx="1711257" cy="8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ere &amp; How to Learn Music Theory | Tips | WhisperRoom, Inc.™">
            <a:extLst>
              <a:ext uri="{FF2B5EF4-FFF2-40B4-BE49-F238E27FC236}">
                <a16:creationId xmlns:a16="http://schemas.microsoft.com/office/drawing/2014/main" id="{C9E8D857-E500-F130-7B75-1D9C35CA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04" y="4601146"/>
            <a:ext cx="2474879" cy="18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56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6DDD7D-4B67-9390-94A5-217E4180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B7F70F7-7E56-15C7-7241-8624316C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09181"/>
            <a:ext cx="8947522" cy="4195481"/>
          </a:xfrm>
        </p:spPr>
        <p:txBody>
          <a:bodyPr/>
          <a:lstStyle/>
          <a:p>
            <a:r>
              <a:rPr lang="en-US" dirty="0"/>
              <a:t>Training dataset</a:t>
            </a:r>
          </a:p>
          <a:p>
            <a:pPr lvl="1"/>
            <a:r>
              <a:rPr lang="en-US" dirty="0" err="1"/>
              <a:t>Osmalsky</a:t>
            </a:r>
            <a:r>
              <a:rPr lang="en-US" dirty="0"/>
              <a:t> - Guitar, Accordion, Violin, Piano chord recordings dataset by </a:t>
            </a:r>
            <a:r>
              <a:rPr lang="en-US" b="1" u="none" strike="noStrike" dirty="0">
                <a:solidFill>
                  <a:srgbClr val="FFFFFF"/>
                </a:solidFill>
                <a:effectLst/>
                <a:latin typeface="News Cycle"/>
                <a:hlinkClick r:id="rId32"/>
              </a:rPr>
              <a:t>Julien</a:t>
            </a:r>
            <a:r>
              <a:rPr lang="en-US" b="1" u="none" strike="noStrike" dirty="0">
                <a:solidFill>
                  <a:srgbClr val="09D4FF"/>
                </a:solidFill>
                <a:effectLst/>
                <a:latin typeface="News Cycle"/>
                <a:hlinkClick r:id="rId32"/>
              </a:rPr>
              <a:t> </a:t>
            </a:r>
            <a:r>
              <a:rPr lang="en-US" b="1" u="none" strike="noStrike" dirty="0" err="1">
                <a:solidFill>
                  <a:srgbClr val="09D4FF"/>
                </a:solidFill>
                <a:effectLst/>
                <a:latin typeface="News Cycle"/>
                <a:hlinkClick r:id="rId32"/>
              </a:rPr>
              <a:t>Osmalskyj</a:t>
            </a:r>
            <a:endParaRPr lang="en-US" b="1" u="none" strike="noStrike" dirty="0">
              <a:solidFill>
                <a:srgbClr val="09D4FF"/>
              </a:solidFill>
              <a:effectLst/>
              <a:latin typeface="News Cycle"/>
            </a:endParaRPr>
          </a:p>
          <a:p>
            <a:endParaRPr lang="en-US" dirty="0"/>
          </a:p>
          <a:p>
            <a:r>
              <a:rPr lang="en-US" dirty="0"/>
              <a:t>Test datasets</a:t>
            </a:r>
          </a:p>
          <a:p>
            <a:pPr lvl="1"/>
            <a:r>
              <a:rPr lang="en-US" dirty="0"/>
              <a:t>IDMT-SMT-CHORDS – dataset of MIDI-generated audio of guitar, keyboard chords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Multinstrument</a:t>
            </a:r>
            <a:r>
              <a:rPr lang="en-US" dirty="0"/>
              <a:t> - Custom Dataset created by me used for proving robustness of model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47B3336-F6C8-62BB-702B-F9F2C3D18B8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42282" y="2804983"/>
            <a:ext cx="350219" cy="36658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8DAA78B-5A32-AA3B-4344-4716A4E2188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74471" y="2804982"/>
            <a:ext cx="376493" cy="36658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56DC17C-23F2-9EB7-79C9-7C02AF2A637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532934" y="2804982"/>
            <a:ext cx="383556" cy="36658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930279C-4EE8-69F7-5490-238E416F4FE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027443" y="2804981"/>
            <a:ext cx="383556" cy="36658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BBBE8DD4-2119-F817-4562-C69950CB887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959589" y="4290215"/>
            <a:ext cx="350219" cy="36658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396BA-8092-1D53-F20D-0E54C1C5533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434508" y="4285563"/>
            <a:ext cx="383556" cy="366586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114DBA6E-0179-EA68-B115-EBF716BFE82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42764" y="4285563"/>
            <a:ext cx="359859" cy="366586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5614385-AA81-CB24-FFC7-10CBDADD628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262717" y="5383793"/>
            <a:ext cx="376493" cy="369709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B2C74AEE-4369-124A-5466-2EFEA76A083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724712" y="5386917"/>
            <a:ext cx="315195" cy="366585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07C4425E-3A6B-6F2A-6D10-FB5F931FF6D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120967" y="5386917"/>
            <a:ext cx="363312" cy="36658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8198496E-84D3-8545-6A17-BFD3524499C3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566452" y="5386917"/>
            <a:ext cx="380162" cy="366585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7937779C-3718-E07B-28F5-680A9E142BE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028787" y="5385355"/>
            <a:ext cx="405358" cy="366584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71DA4D1-D29C-1BB3-2144-C90337F563A3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517902" y="5385355"/>
            <a:ext cx="359667" cy="366584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FD2B9680-0A92-8820-8DEA-317330C2DB35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963848" y="5383793"/>
            <a:ext cx="376493" cy="376493"/>
          </a:xfrm>
          <a:prstGeom prst="rect">
            <a:avLst/>
          </a:prstGeom>
        </p:spPr>
      </p:pic>
      <p:pic>
        <p:nvPicPr>
          <p:cNvPr id="30" name="osmalsky-guitar">
            <a:hlinkClick r:id="" action="ppaction://media"/>
            <a:extLst>
              <a:ext uri="{FF2B5EF4-FFF2-40B4-BE49-F238E27FC236}">
                <a16:creationId xmlns:a16="http://schemas.microsoft.com/office/drawing/2014/main" id="{DE1CD141-43B9-9299-0A06-5F493C6CC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3689373" y="3243219"/>
            <a:ext cx="256036" cy="256036"/>
          </a:xfrm>
          <a:prstGeom prst="rect">
            <a:avLst/>
          </a:prstGeom>
        </p:spPr>
      </p:pic>
      <p:pic>
        <p:nvPicPr>
          <p:cNvPr id="31" name="osmalsky-accordion">
            <a:hlinkClick r:id="" action="ppaction://media"/>
            <a:extLst>
              <a:ext uri="{FF2B5EF4-FFF2-40B4-BE49-F238E27FC236}">
                <a16:creationId xmlns:a16="http://schemas.microsoft.com/office/drawing/2014/main" id="{1FA856F3-8954-48B6-B6DC-BDF4935F15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134699" y="3241540"/>
            <a:ext cx="256036" cy="256036"/>
          </a:xfrm>
          <a:prstGeom prst="rect">
            <a:avLst/>
          </a:prstGeom>
        </p:spPr>
      </p:pic>
      <p:pic>
        <p:nvPicPr>
          <p:cNvPr id="32" name="osmalsky-violin">
            <a:hlinkClick r:id="" action="ppaction://media"/>
            <a:extLst>
              <a:ext uri="{FF2B5EF4-FFF2-40B4-BE49-F238E27FC236}">
                <a16:creationId xmlns:a16="http://schemas.microsoft.com/office/drawing/2014/main" id="{134B01CC-3369-79B6-3A4E-9AE472D5D71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596694" y="3241540"/>
            <a:ext cx="256036" cy="256036"/>
          </a:xfrm>
          <a:prstGeom prst="rect">
            <a:avLst/>
          </a:prstGeom>
        </p:spPr>
      </p:pic>
      <p:pic>
        <p:nvPicPr>
          <p:cNvPr id="33" name="osmalsky-piano">
            <a:hlinkClick r:id="" action="ppaction://media"/>
            <a:extLst>
              <a:ext uri="{FF2B5EF4-FFF2-40B4-BE49-F238E27FC236}">
                <a16:creationId xmlns:a16="http://schemas.microsoft.com/office/drawing/2014/main" id="{A99ECE17-7D11-AEE8-D689-FB091E11E83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5092436" y="3241540"/>
            <a:ext cx="256036" cy="256036"/>
          </a:xfrm>
          <a:prstGeom prst="rect">
            <a:avLst/>
          </a:prstGeom>
        </p:spPr>
      </p:pic>
      <p:pic>
        <p:nvPicPr>
          <p:cNvPr id="34" name="idmt-chords-guitar">
            <a:hlinkClick r:id="" action="ppaction://media"/>
            <a:extLst>
              <a:ext uri="{FF2B5EF4-FFF2-40B4-BE49-F238E27FC236}">
                <a16:creationId xmlns:a16="http://schemas.microsoft.com/office/drawing/2014/main" id="{C886EA09-B2C8-D7E3-B90E-D30B4512B96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016338" y="4684714"/>
            <a:ext cx="256036" cy="256036"/>
          </a:xfrm>
          <a:prstGeom prst="rect">
            <a:avLst/>
          </a:prstGeom>
        </p:spPr>
      </p:pic>
      <p:pic>
        <p:nvPicPr>
          <p:cNvPr id="35" name="idmt-chords-piano">
            <a:hlinkClick r:id="" action="ppaction://media"/>
            <a:extLst>
              <a:ext uri="{FF2B5EF4-FFF2-40B4-BE49-F238E27FC236}">
                <a16:creationId xmlns:a16="http://schemas.microsoft.com/office/drawing/2014/main" id="{961D0CA5-B0E4-3CAC-7C95-2BE62EA660E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511192" y="4684714"/>
            <a:ext cx="256036" cy="256036"/>
          </a:xfrm>
          <a:prstGeom prst="rect">
            <a:avLst/>
          </a:prstGeom>
        </p:spPr>
      </p:pic>
      <p:pic>
        <p:nvPicPr>
          <p:cNvPr id="36" name="idmt-chords-pad">
            <a:hlinkClick r:id="" action="ppaction://media"/>
            <a:extLst>
              <a:ext uri="{FF2B5EF4-FFF2-40B4-BE49-F238E27FC236}">
                <a16:creationId xmlns:a16="http://schemas.microsoft.com/office/drawing/2014/main" id="{622AF3FE-DFF1-86F7-6632-95988B5A6DC6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992949" y="4684714"/>
            <a:ext cx="256036" cy="256036"/>
          </a:xfrm>
          <a:prstGeom prst="rect">
            <a:avLst/>
          </a:prstGeom>
        </p:spPr>
      </p:pic>
      <p:pic>
        <p:nvPicPr>
          <p:cNvPr id="37" name="myood-flute">
            <a:hlinkClick r:id="" action="ppaction://media"/>
            <a:extLst>
              <a:ext uri="{FF2B5EF4-FFF2-40B4-BE49-F238E27FC236}">
                <a16:creationId xmlns:a16="http://schemas.microsoft.com/office/drawing/2014/main" id="{92D16877-968E-3759-FF6C-6BB3069EE887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322945" y="5773958"/>
            <a:ext cx="256035" cy="256035"/>
          </a:xfrm>
          <a:prstGeom prst="rect">
            <a:avLst/>
          </a:prstGeom>
        </p:spPr>
      </p:pic>
      <p:pic>
        <p:nvPicPr>
          <p:cNvPr id="38" name="myood-harp">
            <a:hlinkClick r:id="" action="ppaction://media"/>
            <a:extLst>
              <a:ext uri="{FF2B5EF4-FFF2-40B4-BE49-F238E27FC236}">
                <a16:creationId xmlns:a16="http://schemas.microsoft.com/office/drawing/2014/main" id="{3E304882-9A34-F325-8B29-76BC3CF90B6B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760359" y="5773958"/>
            <a:ext cx="256035" cy="256035"/>
          </a:xfrm>
          <a:prstGeom prst="rect">
            <a:avLst/>
          </a:prstGeom>
        </p:spPr>
      </p:pic>
      <p:pic>
        <p:nvPicPr>
          <p:cNvPr id="39" name="myood-horn">
            <a:hlinkClick r:id="" action="ppaction://media"/>
            <a:extLst>
              <a:ext uri="{FF2B5EF4-FFF2-40B4-BE49-F238E27FC236}">
                <a16:creationId xmlns:a16="http://schemas.microsoft.com/office/drawing/2014/main" id="{B2DC7D96-C80E-337E-A543-01DF9AD101D2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5170179" y="5773958"/>
            <a:ext cx="256035" cy="256035"/>
          </a:xfrm>
          <a:prstGeom prst="rect">
            <a:avLst/>
          </a:prstGeom>
        </p:spPr>
      </p:pic>
      <p:pic>
        <p:nvPicPr>
          <p:cNvPr id="40" name="myood-trumpet">
            <a:hlinkClick r:id="" action="ppaction://media"/>
            <a:extLst>
              <a:ext uri="{FF2B5EF4-FFF2-40B4-BE49-F238E27FC236}">
                <a16:creationId xmlns:a16="http://schemas.microsoft.com/office/drawing/2014/main" id="{065883B1-9F1A-0EED-C9E1-7310A46E6B3A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5628515" y="5773958"/>
            <a:ext cx="256035" cy="256035"/>
          </a:xfrm>
          <a:prstGeom prst="rect">
            <a:avLst/>
          </a:prstGeom>
        </p:spPr>
      </p:pic>
      <p:pic>
        <p:nvPicPr>
          <p:cNvPr id="41" name="myood-xylophone">
            <a:hlinkClick r:id="" action="ppaction://media"/>
            <a:extLst>
              <a:ext uri="{FF2B5EF4-FFF2-40B4-BE49-F238E27FC236}">
                <a16:creationId xmlns:a16="http://schemas.microsoft.com/office/drawing/2014/main" id="{74CCEF28-94BF-C638-2BED-269C57E300C1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6103448" y="5773958"/>
            <a:ext cx="256035" cy="256035"/>
          </a:xfrm>
          <a:prstGeom prst="rect">
            <a:avLst/>
          </a:prstGeom>
        </p:spPr>
      </p:pic>
      <p:pic>
        <p:nvPicPr>
          <p:cNvPr id="42" name="myood-clarinet">
            <a:hlinkClick r:id="" action="ppaction://media"/>
            <a:extLst>
              <a:ext uri="{FF2B5EF4-FFF2-40B4-BE49-F238E27FC236}">
                <a16:creationId xmlns:a16="http://schemas.microsoft.com/office/drawing/2014/main" id="{7FC9ED58-F34F-ADD3-C1D1-F3232398448D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6569717" y="5773958"/>
            <a:ext cx="256036" cy="256036"/>
          </a:xfrm>
          <a:prstGeom prst="rect">
            <a:avLst/>
          </a:prstGeom>
        </p:spPr>
      </p:pic>
      <p:pic>
        <p:nvPicPr>
          <p:cNvPr id="43" name="myood-tubular_bells">
            <a:hlinkClick r:id="" action="ppaction://media"/>
            <a:extLst>
              <a:ext uri="{FF2B5EF4-FFF2-40B4-BE49-F238E27FC236}">
                <a16:creationId xmlns:a16="http://schemas.microsoft.com/office/drawing/2014/main" id="{FAA6BE6A-0C79-F884-3109-01C368415D59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7020266" y="5773958"/>
            <a:ext cx="256035" cy="256035"/>
          </a:xfrm>
          <a:prstGeom prst="rect">
            <a:avLst/>
          </a:prstGeom>
        </p:spPr>
      </p:pic>
      <p:pic>
        <p:nvPicPr>
          <p:cNvPr id="1026" name="Picture 2" descr="Oboe - Free music icons">
            <a:extLst>
              <a:ext uri="{FF2B5EF4-FFF2-40B4-BE49-F238E27FC236}">
                <a16:creationId xmlns:a16="http://schemas.microsoft.com/office/drawing/2014/main" id="{74BE44F0-7103-01C3-04AB-FA961D2C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51" y="5375446"/>
            <a:ext cx="376493" cy="37649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myood-oboe">
            <a:hlinkClick r:id="" action="ppaction://media"/>
            <a:extLst>
              <a:ext uri="{FF2B5EF4-FFF2-40B4-BE49-F238E27FC236}">
                <a16:creationId xmlns:a16="http://schemas.microsoft.com/office/drawing/2014/main" id="{EFBF91D2-3B35-01C9-14A8-E9A3091F9428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7460275" y="5773958"/>
            <a:ext cx="256035" cy="2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2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5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8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00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00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0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0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6DDD7D-4B67-9390-94A5-217E4180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- STATISTICS</a:t>
            </a:r>
            <a:endParaRPr lang="en-IL" dirty="0"/>
          </a:p>
        </p:txBody>
      </p:sp>
      <p:graphicFrame>
        <p:nvGraphicFramePr>
          <p:cNvPr id="5" name="טבלה 5">
            <a:extLst>
              <a:ext uri="{FF2B5EF4-FFF2-40B4-BE49-F238E27FC236}">
                <a16:creationId xmlns:a16="http://schemas.microsoft.com/office/drawing/2014/main" id="{07BCF299-C088-FE93-67FD-BBD6573D5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269122"/>
              </p:ext>
            </p:extLst>
          </p:nvPr>
        </p:nvGraphicFramePr>
        <p:xfrm>
          <a:off x="1339659" y="1303817"/>
          <a:ext cx="9512679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0893">
                  <a:extLst>
                    <a:ext uri="{9D8B030D-6E8A-4147-A177-3AD203B41FA5}">
                      <a16:colId xmlns:a16="http://schemas.microsoft.com/office/drawing/2014/main" val="559590996"/>
                    </a:ext>
                  </a:extLst>
                </a:gridCol>
                <a:gridCol w="3170893">
                  <a:extLst>
                    <a:ext uri="{9D8B030D-6E8A-4147-A177-3AD203B41FA5}">
                      <a16:colId xmlns:a16="http://schemas.microsoft.com/office/drawing/2014/main" val="785400912"/>
                    </a:ext>
                  </a:extLst>
                </a:gridCol>
                <a:gridCol w="3170893">
                  <a:extLst>
                    <a:ext uri="{9D8B030D-6E8A-4147-A177-3AD203B41FA5}">
                      <a16:colId xmlns:a16="http://schemas.microsoft.com/office/drawing/2014/main" val="2271310461"/>
                    </a:ext>
                  </a:extLst>
                </a:gridCol>
              </a:tblGrid>
              <a:tr h="5446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#Samples per Instrument</a:t>
                      </a:r>
                    </a:p>
                    <a:p>
                      <a:pPr algn="ctr"/>
                      <a:r>
                        <a:rPr lang="en-US" dirty="0"/>
                        <a:t>Ratio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Properties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261441"/>
                  </a:ext>
                </a:extLst>
              </a:tr>
              <a:tr h="883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data: OSMALSKY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Real instruments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Anechoic/Noisy Environment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Different play styles (</a:t>
                      </a:r>
                      <a:r>
                        <a:rPr lang="en-US" sz="1400" dirty="0" err="1"/>
                        <a:t>arpege</a:t>
                      </a:r>
                      <a:r>
                        <a:rPr lang="en-US" sz="1400" dirty="0"/>
                        <a:t>, staccato, legato, etc.)</a:t>
                      </a:r>
                      <a:endParaRPr lang="en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635585"/>
                  </a:ext>
                </a:extLst>
              </a:tr>
              <a:tr h="6627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IDMT-SMT-CHORDS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Computer generated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One chord per instrument preset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6 Guitar presets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10 Piano/Keyboard presets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Ableton/</a:t>
                      </a:r>
                      <a:r>
                        <a:rPr lang="en-US" sz="1200" dirty="0" err="1"/>
                        <a:t>Garageband</a:t>
                      </a:r>
                      <a:endParaRPr lang="en-I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73171"/>
                  </a:ext>
                </a:extLst>
              </a:tr>
              <a:tr h="6627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MULTINSTRUMENT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samples for every instrument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Real instrument excerpts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One chord per instrument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8 Different instruments brass/wind/bell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26772"/>
                  </a:ext>
                </a:extLst>
              </a:tr>
            </a:tbl>
          </a:graphicData>
        </a:graphic>
      </p:graphicFrame>
      <p:graphicFrame>
        <p:nvGraphicFramePr>
          <p:cNvPr id="4" name="מציין מיקום תוכן 5">
            <a:extLst>
              <a:ext uri="{FF2B5EF4-FFF2-40B4-BE49-F238E27FC236}">
                <a16:creationId xmlns:a16="http://schemas.microsoft.com/office/drawing/2014/main" id="{FBE6F2B7-F50D-B523-5DE8-AF320FD65B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514324"/>
              </p:ext>
            </p:extLst>
          </p:nvPr>
        </p:nvGraphicFramePr>
        <p:xfrm>
          <a:off x="5258770" y="1853248"/>
          <a:ext cx="1674455" cy="1060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מציין מיקום תוכן 5">
            <a:extLst>
              <a:ext uri="{FF2B5EF4-FFF2-40B4-BE49-F238E27FC236}">
                <a16:creationId xmlns:a16="http://schemas.microsoft.com/office/drawing/2014/main" id="{482C4C74-0C40-A02E-D187-9767031048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303962"/>
              </p:ext>
            </p:extLst>
          </p:nvPr>
        </p:nvGraphicFramePr>
        <p:xfrm>
          <a:off x="4991431" y="2996825"/>
          <a:ext cx="2209132" cy="699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C53D91DB-1153-0A7C-C9B4-16E094EBEA08}"/>
              </a:ext>
            </a:extLst>
          </p:cNvPr>
          <p:cNvSpPr txBox="1"/>
          <p:nvPr/>
        </p:nvSpPr>
        <p:spPr>
          <a:xfrm>
            <a:off x="1339659" y="4927954"/>
            <a:ext cx="9512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Global Dataset properties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2-second-long</a:t>
            </a:r>
            <a:r>
              <a:rPr lang="he-IL" dirty="0"/>
              <a:t> </a:t>
            </a:r>
            <a:r>
              <a:rPr lang="en-US" dirty="0"/>
              <a:t>samples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44.1KHZ Sampling rate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16-bit stream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WAV file format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41014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1C4C50-2F91-3A84-9260-3A5BD6D2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11FE968-56EE-5E9B-7F83-815414F0B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523" y="1641026"/>
            <a:ext cx="8946541" cy="4195481"/>
          </a:xfrm>
        </p:spPr>
        <p:txBody>
          <a:bodyPr/>
          <a:lstStyle/>
          <a:p>
            <a:r>
              <a:rPr lang="en-US" dirty="0"/>
              <a:t>Train on </a:t>
            </a:r>
            <a:r>
              <a:rPr lang="en-US" dirty="0" err="1"/>
              <a:t>Osmalsky</a:t>
            </a:r>
            <a:r>
              <a:rPr lang="en-US" dirty="0"/>
              <a:t> dataset, guitar data only.</a:t>
            </a:r>
          </a:p>
          <a:p>
            <a:r>
              <a:rPr lang="en-US" dirty="0"/>
              <a:t>Generate Time-stretch, pitch-shift augmentations</a:t>
            </a:r>
          </a:p>
          <a:p>
            <a:r>
              <a:rPr lang="en-US" dirty="0"/>
              <a:t>Generate </a:t>
            </a:r>
            <a:r>
              <a:rPr lang="en-US" dirty="0" err="1"/>
              <a:t>mel</a:t>
            </a:r>
            <a:r>
              <a:rPr lang="en-US" dirty="0"/>
              <a:t>-spectrograms</a:t>
            </a:r>
          </a:p>
          <a:p>
            <a:r>
              <a:rPr lang="en-US" dirty="0"/>
              <a:t>Input </a:t>
            </a:r>
            <a:r>
              <a:rPr lang="en-US" dirty="0" err="1"/>
              <a:t>mel</a:t>
            </a:r>
            <a:r>
              <a:rPr lang="en-US" dirty="0"/>
              <a:t>-spectrograms into CNN</a:t>
            </a:r>
          </a:p>
          <a:p>
            <a:pPr marL="0" indent="0">
              <a:buNone/>
            </a:pPr>
            <a:endParaRPr lang="en-US" dirty="0"/>
          </a:p>
          <a:p>
            <a:endParaRPr lang="en-IL" dirty="0"/>
          </a:p>
        </p:txBody>
      </p:sp>
      <p:pic>
        <p:nvPicPr>
          <p:cNvPr id="18" name="תמונה 17" descr="תמונה שמכילה טקסט, גופן, תרשים, קו&#10;&#10;התיאור נוצר באופן אוטומטי">
            <a:extLst>
              <a:ext uri="{FF2B5EF4-FFF2-40B4-BE49-F238E27FC236}">
                <a16:creationId xmlns:a16="http://schemas.microsoft.com/office/drawing/2014/main" id="{9F9BBBBB-2378-54CF-FA32-0489BC5A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4" y="3832747"/>
            <a:ext cx="9102811" cy="16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6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טקסט, גופן, תרשים, קו&#10;&#10;התיאור נוצר באופן אוטומטי">
            <a:extLst>
              <a:ext uri="{FF2B5EF4-FFF2-40B4-BE49-F238E27FC236}">
                <a16:creationId xmlns:a16="http://schemas.microsoft.com/office/drawing/2014/main" id="{030BCDB4-5DA9-FCC1-CAC4-D387E047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4" y="3832747"/>
            <a:ext cx="9102811" cy="1670645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71C4C50-2F91-3A84-9260-3A5BD6D2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11FE968-56EE-5E9B-7F83-815414F0B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523" y="1641026"/>
            <a:ext cx="8946541" cy="4195481"/>
          </a:xfrm>
        </p:spPr>
        <p:txBody>
          <a:bodyPr/>
          <a:lstStyle/>
          <a:p>
            <a:r>
              <a:rPr lang="en-US" dirty="0"/>
              <a:t>Train on </a:t>
            </a:r>
            <a:r>
              <a:rPr lang="en-US" dirty="0" err="1"/>
              <a:t>Osmalsky</a:t>
            </a:r>
            <a:r>
              <a:rPr lang="en-US" dirty="0"/>
              <a:t> dataset, </a:t>
            </a:r>
            <a:r>
              <a:rPr lang="en-US" b="1" u="sng" dirty="0"/>
              <a:t>all 4 instruments</a:t>
            </a:r>
          </a:p>
          <a:p>
            <a:r>
              <a:rPr lang="en-US" sz="1600" dirty="0"/>
              <a:t>Generate Time-stretch, </a:t>
            </a:r>
            <a:r>
              <a:rPr lang="en-US" sz="1600" b="1" u="sng" dirty="0"/>
              <a:t>Gaussian noise</a:t>
            </a:r>
            <a:r>
              <a:rPr lang="en-US" sz="1600" dirty="0"/>
              <a:t> augmentations (For non-guitar audio)</a:t>
            </a:r>
          </a:p>
          <a:p>
            <a:r>
              <a:rPr lang="en-US" dirty="0"/>
              <a:t>Generate </a:t>
            </a:r>
            <a:r>
              <a:rPr lang="en-US" dirty="0" err="1"/>
              <a:t>mel</a:t>
            </a:r>
            <a:r>
              <a:rPr lang="en-US" dirty="0"/>
              <a:t>-spectrograms</a:t>
            </a:r>
          </a:p>
          <a:p>
            <a:r>
              <a:rPr lang="en-US" b="1" u="sng" dirty="0"/>
              <a:t>Log-normalize </a:t>
            </a:r>
            <a:r>
              <a:rPr lang="en-US" b="1" u="sng" dirty="0" err="1"/>
              <a:t>mel</a:t>
            </a:r>
            <a:r>
              <a:rPr lang="en-US" b="1" u="sng" dirty="0"/>
              <a:t>-spectrograms</a:t>
            </a:r>
          </a:p>
          <a:p>
            <a:r>
              <a:rPr lang="en-US" dirty="0"/>
              <a:t>Input </a:t>
            </a:r>
            <a:r>
              <a:rPr lang="en-US" dirty="0" err="1"/>
              <a:t>mel</a:t>
            </a:r>
            <a:r>
              <a:rPr lang="en-US" dirty="0"/>
              <a:t>-spectrograms into CNN </a:t>
            </a:r>
            <a:r>
              <a:rPr lang="en-US" b="1" u="sng" dirty="0"/>
              <a:t>(No Dropout)</a:t>
            </a:r>
          </a:p>
          <a:p>
            <a:pPr marL="0" indent="0">
              <a:buNone/>
            </a:pPr>
            <a:endParaRPr lang="en-US" dirty="0"/>
          </a:p>
          <a:p>
            <a:endParaRPr lang="en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239436F-502D-3C02-E6BB-344AD7E736AF}"/>
              </a:ext>
            </a:extLst>
          </p:cNvPr>
          <p:cNvSpPr txBox="1"/>
          <p:nvPr/>
        </p:nvSpPr>
        <p:spPr>
          <a:xfrm>
            <a:off x="10200219" y="1641026"/>
            <a:ext cx="1808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Differences from</a:t>
            </a:r>
          </a:p>
          <a:p>
            <a:r>
              <a:rPr lang="en-US" sz="1400" dirty="0"/>
              <a:t>   baseline marked</a:t>
            </a:r>
          </a:p>
          <a:p>
            <a:r>
              <a:rPr lang="en-US" sz="1400" dirty="0"/>
              <a:t>   like </a:t>
            </a:r>
            <a:r>
              <a:rPr lang="en-US" sz="1400" b="1" u="sng" dirty="0"/>
              <a:t>this </a:t>
            </a:r>
            <a:endParaRPr lang="en-IL" sz="1400" b="1" u="sng" dirty="0"/>
          </a:p>
        </p:txBody>
      </p:sp>
    </p:spTree>
    <p:extLst>
      <p:ext uri="{BB962C8B-B14F-4D97-AF65-F5344CB8AC3E}">
        <p14:creationId xmlns:p14="http://schemas.microsoft.com/office/powerpoint/2010/main" val="11958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B323326-479E-0565-9640-6AF94224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(Baseline vs. Improvement)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FAC209-BF8D-A488-AAEB-90B5C28F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41" y="1631092"/>
            <a:ext cx="8946541" cy="41477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Baseline results:</a:t>
            </a:r>
            <a:endParaRPr lang="en-US" b="1" u="sng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Improvement results:</a:t>
            </a:r>
            <a:endParaRPr lang="en-IL" dirty="0"/>
          </a:p>
        </p:txBody>
      </p:sp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1A21A329-B454-D3EA-5212-103C7BC1E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297396"/>
              </p:ext>
            </p:extLst>
          </p:nvPr>
        </p:nvGraphicFramePr>
        <p:xfrm>
          <a:off x="1581356" y="2076518"/>
          <a:ext cx="8468497" cy="1656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83">
                  <a:extLst>
                    <a:ext uri="{9D8B030D-6E8A-4147-A177-3AD203B41FA5}">
                      <a16:colId xmlns:a16="http://schemas.microsoft.com/office/drawing/2014/main" val="865440864"/>
                    </a:ext>
                  </a:extLst>
                </a:gridCol>
                <a:gridCol w="566845">
                  <a:extLst>
                    <a:ext uri="{9D8B030D-6E8A-4147-A177-3AD203B41FA5}">
                      <a16:colId xmlns:a16="http://schemas.microsoft.com/office/drawing/2014/main" val="3766894566"/>
                    </a:ext>
                  </a:extLst>
                </a:gridCol>
                <a:gridCol w="590497">
                  <a:extLst>
                    <a:ext uri="{9D8B030D-6E8A-4147-A177-3AD203B41FA5}">
                      <a16:colId xmlns:a16="http://schemas.microsoft.com/office/drawing/2014/main" val="3501914470"/>
                    </a:ext>
                  </a:extLst>
                </a:gridCol>
                <a:gridCol w="641283">
                  <a:extLst>
                    <a:ext uri="{9D8B030D-6E8A-4147-A177-3AD203B41FA5}">
                      <a16:colId xmlns:a16="http://schemas.microsoft.com/office/drawing/2014/main" val="2154596062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2159691068"/>
                    </a:ext>
                  </a:extLst>
                </a:gridCol>
                <a:gridCol w="584887">
                  <a:extLst>
                    <a:ext uri="{9D8B030D-6E8A-4147-A177-3AD203B41FA5}">
                      <a16:colId xmlns:a16="http://schemas.microsoft.com/office/drawing/2014/main" val="892686252"/>
                    </a:ext>
                  </a:extLst>
                </a:gridCol>
                <a:gridCol w="477795">
                  <a:extLst>
                    <a:ext uri="{9D8B030D-6E8A-4147-A177-3AD203B41FA5}">
                      <a16:colId xmlns:a16="http://schemas.microsoft.com/office/drawing/2014/main" val="877770469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1188137435"/>
                    </a:ext>
                  </a:extLst>
                </a:gridCol>
                <a:gridCol w="584886">
                  <a:extLst>
                    <a:ext uri="{9D8B030D-6E8A-4147-A177-3AD203B41FA5}">
                      <a16:colId xmlns:a16="http://schemas.microsoft.com/office/drawing/2014/main" val="4045910270"/>
                    </a:ext>
                  </a:extLst>
                </a:gridCol>
                <a:gridCol w="568411">
                  <a:extLst>
                    <a:ext uri="{9D8B030D-6E8A-4147-A177-3AD203B41FA5}">
                      <a16:colId xmlns:a16="http://schemas.microsoft.com/office/drawing/2014/main" val="1166545868"/>
                    </a:ext>
                  </a:extLst>
                </a:gridCol>
                <a:gridCol w="560173">
                  <a:extLst>
                    <a:ext uri="{9D8B030D-6E8A-4147-A177-3AD203B41FA5}">
                      <a16:colId xmlns:a16="http://schemas.microsoft.com/office/drawing/2014/main" val="96381271"/>
                    </a:ext>
                  </a:extLst>
                </a:gridCol>
                <a:gridCol w="667265">
                  <a:extLst>
                    <a:ext uri="{9D8B030D-6E8A-4147-A177-3AD203B41FA5}">
                      <a16:colId xmlns:a16="http://schemas.microsoft.com/office/drawing/2014/main" val="4095583055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3965384252"/>
                    </a:ext>
                  </a:extLst>
                </a:gridCol>
              </a:tblGrid>
              <a:tr h="5523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312502"/>
                  </a:ext>
                </a:extLst>
              </a:tr>
              <a:tr h="3722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OSMALSKY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689843"/>
                  </a:ext>
                </a:extLst>
              </a:tr>
              <a:tr h="2347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IDMT-SMT-CHORDS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603297"/>
                  </a:ext>
                </a:extLst>
              </a:tr>
              <a:tr h="2842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MULTINSTRUMENT</a:t>
                      </a:r>
                      <a:endParaRPr lang="en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46706"/>
                  </a:ext>
                </a:extLst>
              </a:tr>
            </a:tbl>
          </a:graphicData>
        </a:graphic>
      </p:graphicFrame>
      <p:pic>
        <p:nvPicPr>
          <p:cNvPr id="6" name="תמונה 5">
            <a:extLst>
              <a:ext uri="{FF2B5EF4-FFF2-40B4-BE49-F238E27FC236}">
                <a16:creationId xmlns:a16="http://schemas.microsoft.com/office/drawing/2014/main" id="{FD798274-FB8A-3CFA-7D30-EE60EAF6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22" y="2080830"/>
            <a:ext cx="481715" cy="50422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2D5BBDE-F725-AC22-021B-8BDE4AD7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77" y="2080830"/>
            <a:ext cx="527566" cy="50422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64DED48-4C19-4663-7D92-EA0CB4A90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483" y="2080830"/>
            <a:ext cx="527566" cy="51368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17F4CDE-7DFC-33A1-2A29-B0D2FE1A1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788" y="2080830"/>
            <a:ext cx="527567" cy="50422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2A6D334-89A6-C71A-2A22-9222706BD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241" y="2096476"/>
            <a:ext cx="497543" cy="488578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405A949-1306-1729-022D-6DB004F0B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455" y="2105934"/>
            <a:ext cx="420086" cy="48857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1F940F9-9F5A-203A-D63B-4A3C44616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249" y="2092798"/>
            <a:ext cx="484216" cy="48857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43A04FC-45FD-E4F2-667B-5785E59EB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640" y="2092798"/>
            <a:ext cx="506673" cy="488578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75E79B3F-B94E-FF0B-49BF-B1FC681472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6488" y="2080830"/>
            <a:ext cx="491101" cy="500546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D0374746-0D31-0522-C01C-0BE68CE3B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8612" y="2105934"/>
            <a:ext cx="525730" cy="475442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5E893E9C-9E32-9A42-3593-9E58770BAF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3396" y="2076518"/>
            <a:ext cx="500546" cy="500546"/>
          </a:xfrm>
          <a:prstGeom prst="rect">
            <a:avLst/>
          </a:prstGeom>
        </p:spPr>
      </p:pic>
      <p:pic>
        <p:nvPicPr>
          <p:cNvPr id="17" name="Picture 2" descr="Oboe - Free music icons">
            <a:extLst>
              <a:ext uri="{FF2B5EF4-FFF2-40B4-BE49-F238E27FC236}">
                <a16:creationId xmlns:a16="http://schemas.microsoft.com/office/drawing/2014/main" id="{5379FC16-B574-3B8E-D397-71882E53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84" y="2076518"/>
            <a:ext cx="480774" cy="480774"/>
          </a:xfrm>
          <a:prstGeom prst="rect">
            <a:avLst/>
          </a:prstGeom>
          <a:solidFill>
            <a:schemeClr val="tx1"/>
          </a:solidFill>
        </p:spPr>
      </p:pic>
      <p:graphicFrame>
        <p:nvGraphicFramePr>
          <p:cNvPr id="18" name="טבלה 17">
            <a:extLst>
              <a:ext uri="{FF2B5EF4-FFF2-40B4-BE49-F238E27FC236}">
                <a16:creationId xmlns:a16="http://schemas.microsoft.com/office/drawing/2014/main" id="{750E9B36-1E7D-C558-E3D3-3BA591EB4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92946"/>
              </p:ext>
            </p:extLst>
          </p:nvPr>
        </p:nvGraphicFramePr>
        <p:xfrm>
          <a:off x="1581356" y="4345991"/>
          <a:ext cx="8468497" cy="1656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83">
                  <a:extLst>
                    <a:ext uri="{9D8B030D-6E8A-4147-A177-3AD203B41FA5}">
                      <a16:colId xmlns:a16="http://schemas.microsoft.com/office/drawing/2014/main" val="865440864"/>
                    </a:ext>
                  </a:extLst>
                </a:gridCol>
                <a:gridCol w="566845">
                  <a:extLst>
                    <a:ext uri="{9D8B030D-6E8A-4147-A177-3AD203B41FA5}">
                      <a16:colId xmlns:a16="http://schemas.microsoft.com/office/drawing/2014/main" val="3766894566"/>
                    </a:ext>
                  </a:extLst>
                </a:gridCol>
                <a:gridCol w="590497">
                  <a:extLst>
                    <a:ext uri="{9D8B030D-6E8A-4147-A177-3AD203B41FA5}">
                      <a16:colId xmlns:a16="http://schemas.microsoft.com/office/drawing/2014/main" val="3501914470"/>
                    </a:ext>
                  </a:extLst>
                </a:gridCol>
                <a:gridCol w="641283">
                  <a:extLst>
                    <a:ext uri="{9D8B030D-6E8A-4147-A177-3AD203B41FA5}">
                      <a16:colId xmlns:a16="http://schemas.microsoft.com/office/drawing/2014/main" val="2154596062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2159691068"/>
                    </a:ext>
                  </a:extLst>
                </a:gridCol>
                <a:gridCol w="584887">
                  <a:extLst>
                    <a:ext uri="{9D8B030D-6E8A-4147-A177-3AD203B41FA5}">
                      <a16:colId xmlns:a16="http://schemas.microsoft.com/office/drawing/2014/main" val="892686252"/>
                    </a:ext>
                  </a:extLst>
                </a:gridCol>
                <a:gridCol w="477795">
                  <a:extLst>
                    <a:ext uri="{9D8B030D-6E8A-4147-A177-3AD203B41FA5}">
                      <a16:colId xmlns:a16="http://schemas.microsoft.com/office/drawing/2014/main" val="877770469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1188137435"/>
                    </a:ext>
                  </a:extLst>
                </a:gridCol>
                <a:gridCol w="584886">
                  <a:extLst>
                    <a:ext uri="{9D8B030D-6E8A-4147-A177-3AD203B41FA5}">
                      <a16:colId xmlns:a16="http://schemas.microsoft.com/office/drawing/2014/main" val="4045910270"/>
                    </a:ext>
                  </a:extLst>
                </a:gridCol>
                <a:gridCol w="568411">
                  <a:extLst>
                    <a:ext uri="{9D8B030D-6E8A-4147-A177-3AD203B41FA5}">
                      <a16:colId xmlns:a16="http://schemas.microsoft.com/office/drawing/2014/main" val="1166545868"/>
                    </a:ext>
                  </a:extLst>
                </a:gridCol>
                <a:gridCol w="560173">
                  <a:extLst>
                    <a:ext uri="{9D8B030D-6E8A-4147-A177-3AD203B41FA5}">
                      <a16:colId xmlns:a16="http://schemas.microsoft.com/office/drawing/2014/main" val="96381271"/>
                    </a:ext>
                  </a:extLst>
                </a:gridCol>
                <a:gridCol w="667265">
                  <a:extLst>
                    <a:ext uri="{9D8B030D-6E8A-4147-A177-3AD203B41FA5}">
                      <a16:colId xmlns:a16="http://schemas.microsoft.com/office/drawing/2014/main" val="4095583055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3965384252"/>
                    </a:ext>
                  </a:extLst>
                </a:gridCol>
              </a:tblGrid>
              <a:tr h="5523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312502"/>
                  </a:ext>
                </a:extLst>
              </a:tr>
              <a:tr h="3722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OSMALSKY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/>
                        <a:t>97</a:t>
                      </a:r>
                      <a:endParaRPr lang="en-I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/>
                        <a:t>100</a:t>
                      </a:r>
                      <a:endParaRPr lang="en-I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/>
                        <a:t>100</a:t>
                      </a:r>
                      <a:endParaRPr lang="en-I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689843"/>
                  </a:ext>
                </a:extLst>
              </a:tr>
              <a:tr h="2347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IDMT-SMT-CHORDS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/>
                        <a:t>88</a:t>
                      </a:r>
                      <a:endParaRPr lang="en-I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/>
                        <a:t>81</a:t>
                      </a:r>
                      <a:endParaRPr lang="en-I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603297"/>
                  </a:ext>
                </a:extLst>
              </a:tr>
              <a:tr h="2842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MULTINSTRUMENT</a:t>
                      </a:r>
                      <a:endParaRPr lang="en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50</a:t>
                      </a:r>
                      <a:endParaRPr lang="en-IL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46706"/>
                  </a:ext>
                </a:extLst>
              </a:tr>
            </a:tbl>
          </a:graphicData>
        </a:graphic>
      </p:graphicFrame>
      <p:pic>
        <p:nvPicPr>
          <p:cNvPr id="19" name="תמונה 18">
            <a:extLst>
              <a:ext uri="{FF2B5EF4-FFF2-40B4-BE49-F238E27FC236}">
                <a16:creationId xmlns:a16="http://schemas.microsoft.com/office/drawing/2014/main" id="{2471630E-6AFB-3F80-1701-AB3D55ED6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22" y="4350303"/>
            <a:ext cx="481715" cy="50422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0D808686-E508-F96D-A39B-16A7631A6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77" y="4350303"/>
            <a:ext cx="527566" cy="504224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8B59BE52-497B-CAE4-116F-1454D53F1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483" y="4350303"/>
            <a:ext cx="527566" cy="513682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C06A36DE-2AD3-7863-2FE8-73724E8A7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788" y="4350303"/>
            <a:ext cx="527567" cy="504224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529024A4-D3BA-214B-2D85-DCF6A9FC1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241" y="4365949"/>
            <a:ext cx="497543" cy="488578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B3ECB77E-6F6A-D6B8-879B-B921B0836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455" y="4375407"/>
            <a:ext cx="420086" cy="488578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B981CDB6-A4D1-2847-F94B-D9D5752E5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249" y="4362271"/>
            <a:ext cx="484216" cy="488578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E9AD1CDE-C5A6-CA62-F00D-89433EAAC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640" y="4362271"/>
            <a:ext cx="506673" cy="488578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7977AC5F-A708-9B8D-9664-4E72C6577C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6488" y="4350303"/>
            <a:ext cx="491101" cy="500546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32E36C02-0770-F4B4-C048-05FA761762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8612" y="4375407"/>
            <a:ext cx="525730" cy="475442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919D068E-0C59-E497-335A-264E59518F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3396" y="4345991"/>
            <a:ext cx="500546" cy="500546"/>
          </a:xfrm>
          <a:prstGeom prst="rect">
            <a:avLst/>
          </a:prstGeom>
        </p:spPr>
      </p:pic>
      <p:pic>
        <p:nvPicPr>
          <p:cNvPr id="30" name="Picture 2" descr="Oboe - Free music icons">
            <a:extLst>
              <a:ext uri="{FF2B5EF4-FFF2-40B4-BE49-F238E27FC236}">
                <a16:creationId xmlns:a16="http://schemas.microsoft.com/office/drawing/2014/main" id="{C87DAA7A-E0A3-2080-9F6C-780B0152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84" y="4345991"/>
            <a:ext cx="480774" cy="48077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72539E9-AA91-537C-CED5-98E91B730361}"/>
              </a:ext>
            </a:extLst>
          </p:cNvPr>
          <p:cNvSpPr txBox="1"/>
          <p:nvPr/>
        </p:nvSpPr>
        <p:spPr>
          <a:xfrm>
            <a:off x="10197282" y="2076518"/>
            <a:ext cx="134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amount: 67</a:t>
            </a:r>
            <a:endParaRPr lang="en-IL" dirty="0"/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D1A3BE77-DAA8-FA17-D501-A3C2DFB87180}"/>
              </a:ext>
            </a:extLst>
          </p:cNvPr>
          <p:cNvSpPr txBox="1"/>
          <p:nvPr/>
        </p:nvSpPr>
        <p:spPr>
          <a:xfrm>
            <a:off x="10197282" y="4345991"/>
            <a:ext cx="134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amount: </a:t>
            </a:r>
          </a:p>
          <a:p>
            <a:r>
              <a:rPr lang="en-US" b="1" u="sng" dirty="0"/>
              <a:t>5</a:t>
            </a:r>
            <a:endParaRPr lang="en-IL" b="1" u="sng" dirty="0"/>
          </a:p>
        </p:txBody>
      </p:sp>
    </p:spTree>
    <p:extLst>
      <p:ext uri="{BB962C8B-B14F-4D97-AF65-F5344CB8AC3E}">
        <p14:creationId xmlns:p14="http://schemas.microsoft.com/office/powerpoint/2010/main" val="139824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B323326-479E-0565-9640-6AF94224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&amp; FUTURE WORK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FAC209-BF8D-A488-AAEB-90B5C28F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8446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2371</TotalTime>
  <Words>354</Words>
  <Application>Microsoft Office PowerPoint</Application>
  <PresentationFormat>מסך רחב</PresentationFormat>
  <Paragraphs>148</Paragraphs>
  <Slides>8</Slides>
  <Notes>0</Notes>
  <HiddenSlides>0</HiddenSlides>
  <MMClips>15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News Cycle</vt:lpstr>
      <vt:lpstr>Wingdings 3</vt:lpstr>
      <vt:lpstr>יונים</vt:lpstr>
      <vt:lpstr>Chord Classifier </vt:lpstr>
      <vt:lpstr>INTRODUCTION</vt:lpstr>
      <vt:lpstr>DATASETS</vt:lpstr>
      <vt:lpstr>DATASETS - STATISTICS</vt:lpstr>
      <vt:lpstr>CURRENT APPROACH</vt:lpstr>
      <vt:lpstr>IMPROVEMENT</vt:lpstr>
      <vt:lpstr>RESULTS (Baseline vs. Improvement)</vt:lpstr>
      <vt:lpstr>OPEN QUESTIONS &amp;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Chord Classifier </dc:title>
  <dc:creator>דניאל גילקרוב</dc:creator>
  <cp:lastModifiedBy>דניאל גילקרוב</cp:lastModifiedBy>
  <cp:revision>24</cp:revision>
  <dcterms:created xsi:type="dcterms:W3CDTF">2023-06-08T11:20:03Z</dcterms:created>
  <dcterms:modified xsi:type="dcterms:W3CDTF">2023-06-12T07:45:24Z</dcterms:modified>
</cp:coreProperties>
</file>